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ink/ink1.xml" ContentType="application/inkml+xml"/>
  <Override PartName="/ppt/tags/tag7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18-03-29T17:12:18.588"/>
    </inkml:context>
    <inkml:brush xml:id="br0">
      <inkml:brushProperty name="width" value="0.08819" units="cm"/>
      <inkml:brushProperty name="height" value="0.35278" units="cm"/>
      <inkml:brushProperty name="color" value="#FFFFFF"/>
      <inkml:brushProperty name="tip" value="rectangle"/>
      <inkml:brushProperty name="rasterOp" value="maskPen"/>
    </inkml:brush>
  </inkml:definitions>
  <inkml:trace contextRef="#ctx0" brushRef="#br0">5948 6421 0,'23'0'96,"24"0"-95,-23 0 2,0 0 0,-1 0-1,1 0 1,23 0-2,-23 0 1,23 0 0,0 0 0,0 0 1,0 0-1,24 0 0,0 0 0,-24 0 0,119 0 1,-119 0-1,24 23 0,47-23 0,-95 0 0,24 0 0,48 0 0,-24 0 0,-24 0 0,24 0 0,-1 0 1,-46 24-2,70-24 2,-46 0-1,46 0 2,-47 0-2,-23 0 0,70 0 0,-70 0 0,-1 0 0,48 0 0,-47 0 1,47 0-1,-48 0 0,24 0 0,1 0 1,-1 0-1,-24 0 3,1 0-4,0 0 2,-1 0 0,24 0-2,1 0 3,-25 0-1,1 0-1,-1 0 0,1 0 1,23 0 0,-23 0-1,-1 0 2,1 23-2,0-23 0,23 0 2,-24 0-1,25 0-2,-25 0 2,1 0-1,-1 0 0,1 0 1,0 0-2,23 0 1,-24 0 0,25 0 1,-1 0 0,0 0 1,-23 0 0,-1 0-2,1 0-1,-1 0 3,1 0-2,0 0 1,-1 0 0,1 0 0,-1 0 0,1 0 0,0 0 0,-1 0 0,1 0 0,-1 0 1,1 0-2,0 0 1,-1 0-1,1 0 3,-1 0-2,1 0 3,0 0 1,-1 0-5,1 0 12,-48 0 57,1 0-68,-1 0 7,0 0-8,24 24 2,-23-24-2,-1 0 1,1 24-1,-1-24 1,-23 0 1,23 0-1,1 0-1,-1 0 0,0 23 0,-23-23 0,47 24 0,-94-24 1,47 0 1,23 0-1,0 0-1,-23 0-1,0 23 2,23-23-1,-46 0 1,46 0-2,-23 0 1,0 0 0,-1 0 1,25 0-1,-24 0 0,-1 0 0,25 0 0,-48 0 0,24 0 0,23 0 0,-23 0 0,-24 0 1,24 24-1,0-24 0,23 0 1,1 0-1,-25 0 0,25 0 1,-1 0-3,-23 0 1,23 0 2,1 0-1,-1 24 0,-23-24 1,23 0-1,-23 0 0,0 0 2,23 0-2,1 0 0,-1 0 0,1 0 0,-48 0 4,47 0-4,-23 0 3,23 0-4,1 0 4,-1 0-2,1 0 0,-1 0-1,0 0 3,24 23-3,-23-23-1,-1 0 1,1 0 6,-1 0 0,0 0 0,1 0-6,-1 0 4,1 0 14,-1 0-8,0 0-3,1 0 18,-1 0-13,1 0 1</inkml:trace>
</inkml:ink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38577E-A54C-41D7-B492-08C177AEF540}" type="datetimeFigureOut">
              <a:rPr lang="en-GB" smtClean="0"/>
              <a:t>02/04/2018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803F3F-8F1A-4CDF-B886-FF99AD8791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8435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Point – The team members commit to themselves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4184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New items may be added to the product backlog and existing items may be modified or even removed.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1588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New Point – The chosen items in the product backlog become the release backlog.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2477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</a:t>
            </a:r>
            <a:r>
              <a:rPr lang="en-GB" baseline="30000" dirty="0"/>
              <a:t>nd</a:t>
            </a:r>
            <a:r>
              <a:rPr lang="en-GB" dirty="0"/>
              <a:t> Point – Start point is the point at which no task is completed. End point is 0 meaning no tasks left</a:t>
            </a:r>
          </a:p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Mention the vice-versa</a:t>
            </a:r>
          </a:p>
          <a:p>
            <a:r>
              <a:rPr lang="en-GB" dirty="0"/>
              <a:t>Mention the lines by colour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2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Chart shows how many tasks are left, how many done allowing the team to predict the quality of the product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5056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BFFB997-D5A9-43E6-BC8A-649010F71C8F}" type="datetimeFigureOut">
              <a:rPr lang="en-GB" smtClean="0"/>
              <a:t>02/04/2018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176365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02/04/2018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612315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02/04/2018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558956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02/04/2018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3907353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02/04/2018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211461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02/04/2018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138823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02/04/2018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313008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02/04/2018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97994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02/04/2018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980821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02/04/2018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58710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02/04/2018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7047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02/04/2018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491157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02/04/2018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22241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02/04/2018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385305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02/04/2018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347910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02/04/2018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482942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02/04/2018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991005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FB997-D5A9-43E6-BC8A-649010F71C8F}" type="datetimeFigureOut">
              <a:rPr lang="en-GB" smtClean="0"/>
              <a:t>02/04/2018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43052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  <p:sldLayoutId id="2147483960" r:id="rId12"/>
    <p:sldLayoutId id="2147483961" r:id="rId13"/>
    <p:sldLayoutId id="2147483962" r:id="rId14"/>
    <p:sldLayoutId id="2147483963" r:id="rId15"/>
    <p:sldLayoutId id="2147483964" r:id="rId16"/>
    <p:sldLayoutId id="2147483965" r:id="rId17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4.m4a"/><Relationship Id="rId7" Type="http://schemas.openxmlformats.org/officeDocument/2006/relationships/image" Target="../media/image2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3.png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6.m4a"/><Relationship Id="rId7" Type="http://schemas.openxmlformats.org/officeDocument/2006/relationships/image" Target="../media/image6.PNG"/><Relationship Id="rId2" Type="http://schemas.microsoft.com/office/2007/relationships/media" Target="../media/media6.m4a"/><Relationship Id="rId1" Type="http://schemas.openxmlformats.org/officeDocument/2006/relationships/tags" Target="../tags/tag5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audio" Target="../media/media7.m4a"/><Relationship Id="rId7" Type="http://schemas.openxmlformats.org/officeDocument/2006/relationships/image" Target="../media/image2.png"/><Relationship Id="rId2" Type="http://schemas.microsoft.com/office/2007/relationships/media" Target="../media/media7.m4a"/><Relationship Id="rId1" Type="http://schemas.openxmlformats.org/officeDocument/2006/relationships/tags" Target="../tags/tag6.xml"/><Relationship Id="rId6" Type="http://schemas.openxmlformats.org/officeDocument/2006/relationships/image" Target="../media/image1.jpeg"/><Relationship Id="rId11" Type="http://schemas.openxmlformats.org/officeDocument/2006/relationships/image" Target="../media/image3.png"/><Relationship Id="rId5" Type="http://schemas.openxmlformats.org/officeDocument/2006/relationships/notesSlide" Target="../notesSlides/notesSlide4.xml"/><Relationship Id="rId10" Type="http://schemas.openxmlformats.org/officeDocument/2006/relationships/image" Target="../media/image8.emf"/><Relationship Id="rId4" Type="http://schemas.openxmlformats.org/officeDocument/2006/relationships/slideLayout" Target="../slideLayouts/slideLayout2.xml"/><Relationship Id="rId9" Type="http://schemas.openxmlformats.org/officeDocument/2006/relationships/customXml" Target="../ink/ink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7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657B8-7A91-4E15-BB44-8C99FBBB62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5400" dirty="0"/>
              <a:t>AGILE DEVELOPMENT METHODS AND ARTEFACTS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2AB760-C3A3-4333-A33D-90F3615724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By – </a:t>
            </a:r>
            <a:r>
              <a:rPr lang="en-GB" dirty="0" err="1">
                <a:solidFill>
                  <a:schemeClr val="tx1"/>
                </a:solidFill>
              </a:rPr>
              <a:t>Kanaga</a:t>
            </a:r>
            <a:r>
              <a:rPr lang="en-GB" dirty="0">
                <a:solidFill>
                  <a:schemeClr val="tx1"/>
                </a:solidFill>
              </a:rPr>
              <a:t> Manikandan </a:t>
            </a:r>
            <a:r>
              <a:rPr lang="en-GB" dirty="0" err="1">
                <a:solidFill>
                  <a:schemeClr val="tx1"/>
                </a:solidFill>
              </a:rPr>
              <a:t>Solaikannan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C241F582-7CF6-4B7C-9EAE-A315FDF9EE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66695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06E64-B031-422D-9FB9-22EE62B06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70589"/>
            <a:ext cx="9905998" cy="1478570"/>
          </a:xfrm>
        </p:spPr>
        <p:txBody>
          <a:bodyPr/>
          <a:lstStyle/>
          <a:p>
            <a:r>
              <a:rPr lang="en-GB" dirty="0"/>
              <a:t> What are agile methods?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DF36D-BAB0-48B9-9AFC-639360C9FF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49159"/>
            <a:ext cx="9905999" cy="4838252"/>
          </a:xfrm>
        </p:spPr>
        <p:txBody>
          <a:bodyPr>
            <a:normAutofit/>
          </a:bodyPr>
          <a:lstStyle/>
          <a:p>
            <a:r>
              <a:rPr lang="en-GB" dirty="0"/>
              <a:t>Agile Methods are utilised by a team to work effectively and produce the best product.</a:t>
            </a:r>
          </a:p>
          <a:p>
            <a:endParaRPr lang="en-GB" dirty="0"/>
          </a:p>
          <a:p>
            <a:r>
              <a:rPr lang="en-GB" dirty="0"/>
              <a:t>We’ll be covering a few agile methods and how they were used in the software development exercise such as,</a:t>
            </a:r>
          </a:p>
          <a:p>
            <a:endParaRPr lang="en-GB" dirty="0"/>
          </a:p>
          <a:p>
            <a:r>
              <a:rPr lang="en-GB" dirty="0"/>
              <a:t>SCRUM Meetings</a:t>
            </a:r>
          </a:p>
          <a:p>
            <a:r>
              <a:rPr lang="en-GB" dirty="0"/>
              <a:t>Product Backlog</a:t>
            </a:r>
          </a:p>
          <a:p>
            <a:r>
              <a:rPr lang="en-GB" dirty="0"/>
              <a:t>Burndown Chart</a:t>
            </a:r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C8AD99B7-5F27-4523-998A-026C0436664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7577202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92E8C-3223-44EF-8400-B581241D0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63955"/>
            <a:ext cx="9905998" cy="1478570"/>
          </a:xfrm>
        </p:spPr>
        <p:txBody>
          <a:bodyPr/>
          <a:lstStyle/>
          <a:p>
            <a:r>
              <a:rPr lang="en-GB" dirty="0"/>
              <a:t>What are scrum meetings?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8961F-3E0B-4ECA-A06B-7E19385DA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42525"/>
            <a:ext cx="9905999" cy="4947524"/>
          </a:xfrm>
        </p:spPr>
        <p:txBody>
          <a:bodyPr>
            <a:normAutofit/>
          </a:bodyPr>
          <a:lstStyle/>
          <a:p>
            <a:r>
              <a:rPr lang="en-GB" dirty="0"/>
              <a:t>These meetings take place daily to have a status update on the progress of the development.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The team members share their stories on what happened, what they plan to do and what problems they encountered.</a:t>
            </a:r>
          </a:p>
          <a:p>
            <a:endParaRPr lang="en-GB" dirty="0"/>
          </a:p>
          <a:p>
            <a:r>
              <a:rPr lang="en-GB" dirty="0"/>
              <a:t>Scrum Meetings are conducted by the Scrum Master of the team and they last for about 15 minutes.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53D0B3E2-848E-40D7-ABE3-9C98AF031BE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452910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7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CC74A63-FB46-408E-BF17-46027B5A87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352" y="1937921"/>
            <a:ext cx="4582798" cy="3815179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0055835-D6F1-4717-A3D8-DE6CB59A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975" y="37493"/>
            <a:ext cx="8702978" cy="1478570"/>
          </a:xfrm>
        </p:spPr>
        <p:txBody>
          <a:bodyPr>
            <a:normAutofit/>
          </a:bodyPr>
          <a:lstStyle/>
          <a:p>
            <a:r>
              <a:rPr lang="en-GB" sz="3200" dirty="0"/>
              <a:t>How were scrum meetings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2D044-04D6-4AFE-BB49-733478C8F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1725" y="1625600"/>
            <a:ext cx="5950264" cy="4695825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GB" sz="2200" dirty="0"/>
              <a:t>Each team member got a knowledge of which team member is going to do which task and within how much time.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The team did not have a Scrum Master to conduct the meetings. So the team members do it among themselves every week.</a:t>
            </a:r>
          </a:p>
          <a:p>
            <a:pPr marL="0" indent="0">
              <a:lnSpc>
                <a:spcPct val="110000"/>
              </a:lnSpc>
              <a:buNone/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By addressing the completed tasks, pending tasks and problems, the team was able to proceed with the development effectively. </a:t>
            </a:r>
          </a:p>
        </p:txBody>
      </p:sp>
      <p:pic>
        <p:nvPicPr>
          <p:cNvPr id="43" name="Audio 42">
            <a:hlinkClick r:id="" action="ppaction://media"/>
            <a:extLst>
              <a:ext uri="{FF2B5EF4-FFF2-40B4-BE49-F238E27FC236}">
                <a16:creationId xmlns:a16="http://schemas.microsoft.com/office/drawing/2014/main" id="{109E7D4B-2155-4D52-80EA-0E468C1F86E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3272816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B8679-C952-4945-93B5-E5F5B6071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01277"/>
            <a:ext cx="9905998" cy="1478570"/>
          </a:xfrm>
        </p:spPr>
        <p:txBody>
          <a:bodyPr/>
          <a:lstStyle/>
          <a:p>
            <a:r>
              <a:rPr lang="en-GB" dirty="0"/>
              <a:t>What is a product backlog?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F87-22FD-425B-A72A-D30BEB740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79848"/>
            <a:ext cx="5940324" cy="4956854"/>
          </a:xfrm>
        </p:spPr>
        <p:txBody>
          <a:bodyPr/>
          <a:lstStyle/>
          <a:p>
            <a:r>
              <a:rPr lang="en-GB" dirty="0"/>
              <a:t>Product Backlog is the list of things that needs to be done within the project.</a:t>
            </a:r>
          </a:p>
          <a:p>
            <a:endParaRPr lang="en-GB" dirty="0"/>
          </a:p>
          <a:p>
            <a:r>
              <a:rPr lang="en-GB" dirty="0"/>
              <a:t>The product backlog is owned by the Product Owner and decides which items in the list make it to the final product.</a:t>
            </a:r>
          </a:p>
          <a:p>
            <a:endParaRPr lang="en-GB" dirty="0"/>
          </a:p>
          <a:p>
            <a:r>
              <a:rPr lang="en-GB" dirty="0"/>
              <a:t>The product backlog is a living document.</a:t>
            </a:r>
          </a:p>
        </p:txBody>
      </p:sp>
      <p:pic>
        <p:nvPicPr>
          <p:cNvPr id="9" name="Picture 8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503229B-0975-413C-B89D-4774FB6F57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609" y="1779847"/>
            <a:ext cx="4503810" cy="4709568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3E7EFB5C-9E75-41C4-BC7A-9EAC8B8CC5B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5544976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00660-5BD8-47EE-8F5A-1605CCC0E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GB" dirty="0"/>
              <a:t>How was a product backlog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39BA7-2261-41DF-8204-8E8F52A79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2249487"/>
            <a:ext cx="6992580" cy="438457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200" dirty="0"/>
              <a:t>Product Backlog provided a knowledge on the scope and weight of the project.</a:t>
            </a:r>
          </a:p>
          <a:p>
            <a:pPr marL="0" indent="0">
              <a:lnSpc>
                <a:spcPct val="110000"/>
              </a:lnSpc>
              <a:buNone/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Items in the Product Backlog became tasks estimated in hours and were placed in various sprints.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Sprints allowed the team members to finish a bulk of work within 2-30 days. </a:t>
            </a:r>
          </a:p>
          <a:p>
            <a:pPr>
              <a:lnSpc>
                <a:spcPct val="110000"/>
              </a:lnSpc>
            </a:pPr>
            <a:endParaRPr lang="en-GB" sz="1300" dirty="0"/>
          </a:p>
        </p:txBody>
      </p:sp>
      <p:pic>
        <p:nvPicPr>
          <p:cNvPr id="12" name="Picture 11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06A1A24-195A-4E65-8EDA-564271757B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959" y="2351313"/>
            <a:ext cx="4767620" cy="3461658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064B7AD3-9B7C-4C17-8CFF-08DFCA0984F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5003767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7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24118BF-ECC7-4032-B830-AE924DF9C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726" y="77975"/>
            <a:ext cx="6176015" cy="1478570"/>
          </a:xfrm>
        </p:spPr>
        <p:txBody>
          <a:bodyPr>
            <a:normAutofit/>
          </a:bodyPr>
          <a:lstStyle/>
          <a:p>
            <a:r>
              <a:rPr lang="en-GB" sz="3200" dirty="0"/>
              <a:t>What is a burndown chart?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6FD63-9981-4667-A13E-03B68CBC9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1249" y="1373511"/>
            <a:ext cx="5661867" cy="5101934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GB" sz="2200" dirty="0"/>
              <a:t>Burndown chart is a visual representation of the amount of work completed against time remaining.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A straight line is drawn from the start point to the end point. This line represents the estimated rate of completion.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If the line representing the actual rate of completion is above the straight line, then the team is behind schedule.</a:t>
            </a:r>
          </a:p>
        </p:txBody>
      </p:sp>
      <p:pic>
        <p:nvPicPr>
          <p:cNvPr id="5" name="Picture 4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F1B80F46-C505-465A-A878-A5A0953B69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0740" y="2132180"/>
            <a:ext cx="5021262" cy="295517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9525F7A2-5E5F-4631-B715-CEBB3985976D}"/>
                  </a:ext>
                </a:extLst>
              </p14:cNvPr>
              <p14:cNvContentPartPr/>
              <p14:nvPr/>
            </p14:nvContentPartPr>
            <p14:xfrm>
              <a:off x="2141280" y="2311560"/>
              <a:ext cx="1317240" cy="936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9525F7A2-5E5F-4631-B715-CEBB3985976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125440" y="2248200"/>
                <a:ext cx="1348560" cy="220320"/>
              </a:xfrm>
              <a:prstGeom prst="rect">
                <a:avLst/>
              </a:prstGeom>
            </p:spPr>
          </p:pic>
        </mc:Fallback>
      </mc:AlternateContent>
      <p:pic>
        <p:nvPicPr>
          <p:cNvPr id="44" name="Audio 43">
            <a:hlinkClick r:id="" action="ppaction://media"/>
            <a:extLst>
              <a:ext uri="{FF2B5EF4-FFF2-40B4-BE49-F238E27FC236}">
                <a16:creationId xmlns:a16="http://schemas.microsoft.com/office/drawing/2014/main" id="{E10D5B5C-CE76-4DC8-AEAA-EC0975A3C13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3421877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F01C3-6066-4428-8864-700F0494B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05274"/>
            <a:ext cx="9905998" cy="1478570"/>
          </a:xfrm>
        </p:spPr>
        <p:txBody>
          <a:bodyPr/>
          <a:lstStyle/>
          <a:p>
            <a:r>
              <a:rPr lang="en-GB" dirty="0"/>
              <a:t>How was a burndown chart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0F6D3-891E-43AC-8B9F-A9D3C92EE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83844"/>
            <a:ext cx="9905999" cy="4846643"/>
          </a:xfrm>
        </p:spPr>
        <p:txBody>
          <a:bodyPr/>
          <a:lstStyle/>
          <a:p>
            <a:r>
              <a:rPr lang="en-GB" dirty="0"/>
              <a:t>The visual representation enabled the team members to have a clear idea on the current state of progress.</a:t>
            </a:r>
          </a:p>
          <a:p>
            <a:endParaRPr lang="en-GB" dirty="0"/>
          </a:p>
          <a:p>
            <a:r>
              <a:rPr lang="en-GB" dirty="0"/>
              <a:t>It allowed the team members to adapt to the current situation and manage their time more efficiently.</a:t>
            </a:r>
          </a:p>
          <a:p>
            <a:endParaRPr lang="en-GB" dirty="0"/>
          </a:p>
          <a:p>
            <a:r>
              <a:rPr lang="en-GB" dirty="0"/>
              <a:t>The future of the development process was easily predicted with the help of the burndown chart. 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47B0BD9-0DF9-4DFA-ABA3-14920551C34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809615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4A34F-65BD-4DFD-B7A9-8040EB254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47930"/>
            <a:ext cx="9905998" cy="1478570"/>
          </a:xfrm>
        </p:spPr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87C4A-6697-4057-8172-829BF2D96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826500"/>
            <a:ext cx="9905999" cy="4872880"/>
          </a:xfrm>
        </p:spPr>
        <p:txBody>
          <a:bodyPr>
            <a:normAutofit/>
          </a:bodyPr>
          <a:lstStyle/>
          <a:p>
            <a:r>
              <a:rPr lang="en-GB" dirty="0"/>
              <a:t>https://www.mountaingoatsoftware.com/agile/scrum/meetings/daily-scrum</a:t>
            </a:r>
          </a:p>
          <a:p>
            <a:endParaRPr lang="en-GB" dirty="0"/>
          </a:p>
          <a:p>
            <a:r>
              <a:rPr lang="en-GB" dirty="0"/>
              <a:t>https://www.scrum-institute.org/The_Scrum_Product_Backlog.php#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http://www.agilenutshell.com/burndown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3E20048-36C5-48E4-A9B2-66E2B0724E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6468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8731">
        <p15:prstTrans prst="pageCurlSingle"/>
      </p:transition>
    </mc:Choice>
    <mc:Fallback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.7|5.4|4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1.8|4.4|5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3.2|21.1|14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|2|10.8|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4.7|3.4|6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2.6|13.1|12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3.2|13.4|6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365</TotalTime>
  <Words>580</Words>
  <Application>Microsoft Office PowerPoint</Application>
  <PresentationFormat>Widescreen</PresentationFormat>
  <Paragraphs>65</Paragraphs>
  <Slides>9</Slides>
  <Notes>5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Trebuchet MS</vt:lpstr>
      <vt:lpstr>Circuit</vt:lpstr>
      <vt:lpstr>AGILE DEVELOPMENT METHODS AND ARTEFACTS </vt:lpstr>
      <vt:lpstr> What are agile methods?</vt:lpstr>
      <vt:lpstr>What are scrum meetings?</vt:lpstr>
      <vt:lpstr>How were scrum meetings helpful?</vt:lpstr>
      <vt:lpstr>What is a product backlog?</vt:lpstr>
      <vt:lpstr>How was a product backlog helpful?</vt:lpstr>
      <vt:lpstr>What is a burndown chart?</vt:lpstr>
      <vt:lpstr>How was a burndown chart helpful?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AGILE</dc:title>
  <dc:creator>Kanaga Manikandan Solaikannan</dc:creator>
  <cp:lastModifiedBy>Kanaga Manikandan Solaikannan</cp:lastModifiedBy>
  <cp:revision>51</cp:revision>
  <dcterms:created xsi:type="dcterms:W3CDTF">2018-03-29T09:05:06Z</dcterms:created>
  <dcterms:modified xsi:type="dcterms:W3CDTF">2018-04-02T15:01:03Z</dcterms:modified>
</cp:coreProperties>
</file>

<file path=docProps/thumbnail.jpeg>
</file>